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</p:embeddedFont>
    <p:embeddedFont>
      <p:font typeface="Saira Medium" panose="020B0604020202020204" charset="0"/>
      <p:regular r:id="rId1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013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9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GymTrack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58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Gestão Inteligente de Treino.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76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Por: Jasmine De Sá Araujo &amp; Victor Evangelista Quixabeira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944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Disciplina: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2025.1 - BASES DE ENGENHARIA DE SOFTWARE II - COMPUTAÇÃO</a:t>
            </a:r>
            <a:endParaRPr lang="en-US" sz="1750" dirty="0"/>
          </a:p>
        </p:txBody>
      </p:sp>
      <p:pic>
        <p:nvPicPr>
          <p:cNvPr id="8" name="Imagem 7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88B6CE2D-8E1B-98E0-4550-DD120F111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176" y="7546753"/>
            <a:ext cx="1938880" cy="491241"/>
          </a:xfrm>
          <a:prstGeom prst="rect">
            <a:avLst/>
          </a:prstGeom>
        </p:spPr>
      </p:pic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8E39E96-1D56-A4DC-723E-5FA705C7B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066" y="1194890"/>
            <a:ext cx="3171463" cy="6162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 Desafio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530906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Objetivo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127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Desenvolver um PMV de aplicativo de academia aplicando conceitos fundamentais.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5309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Conceitos Aplicados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Programação Orientada a Objetos, Arquitetura MVC, Modelagem de Dados e Conexão com Banco.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530906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Solução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08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GymTrack: aplicação que centraliza registros de treino de forma simples e intuitiva.</a:t>
            </a:r>
            <a:endParaRPr lang="en-US" sz="1750" dirty="0"/>
          </a:p>
        </p:txBody>
      </p:sp>
      <p:pic>
        <p:nvPicPr>
          <p:cNvPr id="13" name="Imagem 1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9389ACD9-7705-5C27-7F24-9145FCC69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176" y="7546753"/>
            <a:ext cx="1938880" cy="4912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7358"/>
            <a:ext cx="408193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Tecnologias Utilizadas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501616"/>
            <a:ext cx="396835" cy="3968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09681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Java 17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280190" y="2440067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Linguagem madura com forte paradigma de orientação a objetos.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090982"/>
            <a:ext cx="396835" cy="3968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368617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Java Swing &amp; FlatLaf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280190" y="4029432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gráfica nativa com tema escuro e componentes elegantes.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80347"/>
            <a:ext cx="396835" cy="3968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27554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SQLite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280190" y="5618798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Banco de dados relacional leve baseado em ficheiro.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269712"/>
            <a:ext cx="396835" cy="3968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86490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Apache Maven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280190" y="7208163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Gestão automática e organizada de dependências externas.</a:t>
            </a:r>
            <a:endParaRPr lang="en-US" sz="1250" dirty="0"/>
          </a:p>
        </p:txBody>
      </p:sp>
      <p:pic>
        <p:nvPicPr>
          <p:cNvPr id="16" name="Imagem 15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AE8DDA81-FF77-CB08-3D20-ED4738FB4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8923" y="7650925"/>
            <a:ext cx="1938880" cy="4912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87882" y="692944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Código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2491026"/>
            <a:ext cx="215384" cy="1715333"/>
          </a:xfrm>
          <a:prstGeom prst="roundRect">
            <a:avLst>
              <a:gd name="adj" fmla="val 900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710958" y="270641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Modelo Conceitual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710958" y="3172182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"ideia" do sistema. Identificamos entidades principais: Aluno e Treino.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710958" y="3646170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 Aluno realiza vários Treinos.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603325" y="4367927"/>
            <a:ext cx="215384" cy="1292900"/>
          </a:xfrm>
          <a:prstGeom prst="roundRect">
            <a:avLst>
              <a:gd name="adj" fmla="val 900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7034093" y="458331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Modelo Lógico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034093" y="5049083"/>
            <a:ext cx="680251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"projeto do banco de dados". Definimos tabelas, colunas e conexões.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926580" y="5822394"/>
            <a:ext cx="215384" cy="1586151"/>
          </a:xfrm>
          <a:prstGeom prst="roundRect">
            <a:avLst>
              <a:gd name="adj" fmla="val 900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7357348" y="603777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Modelo de Classes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357348" y="6503551"/>
            <a:ext cx="647926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"mapa do código". Desenhamos classes Java, atributos e métodos.</a:t>
            </a:r>
            <a:endParaRPr lang="en-US" sz="1650" dirty="0"/>
          </a:p>
        </p:txBody>
      </p:sp>
      <p:pic>
        <p:nvPicPr>
          <p:cNvPr id="14" name="Imagem 13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F5E8DB9C-05B1-0CCE-C889-2DA6F507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348" y="7627776"/>
            <a:ext cx="1938880" cy="491241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81AD541C-8130-2421-1FD4-8015D11F2EB1}"/>
              </a:ext>
            </a:extLst>
          </p:cNvPr>
          <p:cNvSpPr/>
          <p:nvPr/>
        </p:nvSpPr>
        <p:spPr>
          <a:xfrm>
            <a:off x="686097" y="6929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 Mapa do Código</a:t>
            </a:r>
            <a:endParaRPr lang="en-US" sz="445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505F2723-70EC-8E3C-FF42-2495AFD2B150}"/>
              </a:ext>
            </a:extLst>
          </p:cNvPr>
          <p:cNvSpPr/>
          <p:nvPr/>
        </p:nvSpPr>
        <p:spPr>
          <a:xfrm>
            <a:off x="686097" y="2317195"/>
            <a:ext cx="48813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diagrama mostra a interação entre todas as peças do sistema.</a:t>
            </a:r>
            <a:endParaRPr lang="en-US" sz="17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9C3E5E9A-27F9-9A12-8ECE-B70A4E16F17A}"/>
              </a:ext>
            </a:extLst>
          </p:cNvPr>
          <p:cNvSpPr/>
          <p:nvPr/>
        </p:nvSpPr>
        <p:spPr>
          <a:xfrm>
            <a:off x="686097" y="3189200"/>
            <a:ext cx="49704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 clarifica como as classes da Interface, Lógica e Dados se comunicam.</a:t>
            </a:r>
            <a:endParaRPr lang="en-US" sz="175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B8D231D-2560-BB84-068D-7D39C0E4FAC3}"/>
              </a:ext>
            </a:extLst>
          </p:cNvPr>
          <p:cNvSpPr/>
          <p:nvPr/>
        </p:nvSpPr>
        <p:spPr>
          <a:xfrm>
            <a:off x="1636820" y="4476147"/>
            <a:ext cx="3068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Arquitetura MVC e DAO</a:t>
            </a:r>
            <a:endParaRPr lang="en-US" sz="22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AB8F393D-126E-3A9A-3DD3-62E62FDC124A}"/>
              </a:ext>
            </a:extLst>
          </p:cNvPr>
          <p:cNvSpPr/>
          <p:nvPr/>
        </p:nvSpPr>
        <p:spPr>
          <a:xfrm>
            <a:off x="686097" y="52811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Model: Classes de dados (Aluno, Treino)</a:t>
            </a:r>
            <a:endParaRPr lang="en-US" sz="1750" dirty="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3A2A7E1F-FF37-AE44-AB7F-CBB85AB7F54D}"/>
              </a:ext>
            </a:extLst>
          </p:cNvPr>
          <p:cNvSpPr/>
          <p:nvPr/>
        </p:nvSpPr>
        <p:spPr>
          <a:xfrm>
            <a:off x="681871" y="58123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View: Telas (TelaLogin, TelaPrincipal)</a:t>
            </a:r>
            <a:endParaRPr lang="en-US" sz="175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D2C77EFF-152E-0B86-32F0-E2C6B129D3A7}"/>
              </a:ext>
            </a:extLst>
          </p:cNvPr>
          <p:cNvSpPr/>
          <p:nvPr/>
        </p:nvSpPr>
        <p:spPr>
          <a:xfrm>
            <a:off x="681870" y="64290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Controller: Classes de lógica</a:t>
            </a:r>
            <a:endParaRPr lang="en-US" sz="1750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8C07D8B2-828C-581C-2640-BBE88F019552}"/>
              </a:ext>
            </a:extLst>
          </p:cNvPr>
          <p:cNvSpPr/>
          <p:nvPr/>
        </p:nvSpPr>
        <p:spPr>
          <a:xfrm>
            <a:off x="681869" y="70456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DAO: Camada de acesso ao banco de dados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5D2D76FC-6C46-F199-997B-8F19ED857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704" y="7650926"/>
            <a:ext cx="1938880" cy="491241"/>
          </a:xfrm>
          <a:prstGeom prst="rect">
            <a:avLst/>
          </a:prstGeom>
        </p:spPr>
      </p:pic>
      <p:pic>
        <p:nvPicPr>
          <p:cNvPr id="12" name="Imagem 11" descr="Diagrama">
            <a:extLst>
              <a:ext uri="{FF2B5EF4-FFF2-40B4-BE49-F238E27FC236}">
                <a16:creationId xmlns:a16="http://schemas.microsoft.com/office/drawing/2014/main" id="{AFF64D18-E7BE-D011-0CE0-A899D7C43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2" y="2144415"/>
            <a:ext cx="14316515" cy="39407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2753091" y="941343"/>
            <a:ext cx="1584246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Login e Cadastro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2486519" y="1306977"/>
            <a:ext cx="1995751" cy="573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completo para </a:t>
            </a:r>
            <a:r>
              <a:rPr lang="en-US" sz="9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criar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0" indent="0" algn="ctr">
              <a:lnSpc>
                <a:spcPts val="1550"/>
              </a:lnSpc>
              <a:buNone/>
            </a:pPr>
            <a:r>
              <a:rPr lang="en-US" sz="9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9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9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entrar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9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9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9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existente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50" dirty="0"/>
          </a:p>
        </p:txBody>
      </p:sp>
      <p:sp>
        <p:nvSpPr>
          <p:cNvPr id="7" name="Text 3"/>
          <p:cNvSpPr/>
          <p:nvPr/>
        </p:nvSpPr>
        <p:spPr>
          <a:xfrm>
            <a:off x="12753091" y="3718564"/>
            <a:ext cx="1584246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Geração de Treinos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2400076" y="4178906"/>
            <a:ext cx="2168636" cy="57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Novos usuários recebem </a:t>
            </a:r>
            <a:r>
              <a:rPr lang="en-US" sz="9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treinos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0" indent="0" algn="ctr">
              <a:lnSpc>
                <a:spcPts val="1550"/>
              </a:lnSpc>
              <a:buNone/>
            </a:pPr>
            <a:r>
              <a:rPr lang="en-US" sz="9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pré-definidos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gerados aleatoriamente.</a:t>
            </a:r>
            <a:endParaRPr lang="en-US" sz="950" dirty="0"/>
          </a:p>
        </p:txBody>
      </p:sp>
      <p:sp>
        <p:nvSpPr>
          <p:cNvPr id="10" name="Text 5"/>
          <p:cNvSpPr/>
          <p:nvPr/>
        </p:nvSpPr>
        <p:spPr>
          <a:xfrm>
            <a:off x="12822420" y="6315727"/>
            <a:ext cx="1584246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Adição de Treinos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12562121" y="6660139"/>
            <a:ext cx="1844545" cy="52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Usuários podem adicionar </a:t>
            </a:r>
            <a:r>
              <a:rPr lang="en-US" sz="9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novos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0" indent="0" algn="ctr">
              <a:lnSpc>
                <a:spcPts val="1550"/>
              </a:lnSpc>
              <a:buNone/>
            </a:pPr>
            <a:r>
              <a:rPr lang="en-US" sz="9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treinos</a:t>
            </a: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ao seu histórico pessoal.</a:t>
            </a:r>
            <a:endParaRPr lang="en-US" sz="950" dirty="0"/>
          </a:p>
        </p:txBody>
      </p:sp>
      <p:pic>
        <p:nvPicPr>
          <p:cNvPr id="12" name="Imagem 1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B1D4F3A4-93FF-237D-1CA7-7B0CA317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774" y="7632600"/>
            <a:ext cx="1938880" cy="491241"/>
          </a:xfrm>
          <a:prstGeom prst="rect">
            <a:avLst/>
          </a:prstGeom>
        </p:spPr>
      </p:pic>
      <p:pic>
        <p:nvPicPr>
          <p:cNvPr id="14" name="Imagem 1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DA2C93E4-A211-CCA6-722E-18CDFB9A8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86" y="329997"/>
            <a:ext cx="1995751" cy="2527140"/>
          </a:xfrm>
          <a:prstGeom prst="rect">
            <a:avLst/>
          </a:prstGeom>
        </p:spPr>
      </p:pic>
      <p:pic>
        <p:nvPicPr>
          <p:cNvPr id="18" name="Imagem 17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41FC2805-BCAE-7956-0C3E-AA631A2E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243" y="338386"/>
            <a:ext cx="1995751" cy="2527140"/>
          </a:xfrm>
          <a:prstGeom prst="rect">
            <a:avLst/>
          </a:prstGeom>
        </p:spPr>
      </p:pic>
      <p:pic>
        <p:nvPicPr>
          <p:cNvPr id="20" name="Imagem 19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B77524C-2818-29F7-CECD-1E162CEFE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816" y="3209802"/>
            <a:ext cx="3582627" cy="2241867"/>
          </a:xfrm>
          <a:prstGeom prst="rect">
            <a:avLst/>
          </a:prstGeom>
        </p:spPr>
      </p:pic>
      <p:pic>
        <p:nvPicPr>
          <p:cNvPr id="22" name="Imagem 2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72E6107-42B2-672D-2B4C-5E72B2145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027" y="329997"/>
            <a:ext cx="2009003" cy="2543919"/>
          </a:xfrm>
          <a:prstGeom prst="rect">
            <a:avLst/>
          </a:prstGeom>
        </p:spPr>
      </p:pic>
      <p:pic>
        <p:nvPicPr>
          <p:cNvPr id="26" name="Imagem 25" descr="Tela de celular&#10;&#10;O conteúdo gerado por IA pode estar incorreto.">
            <a:extLst>
              <a:ext uri="{FF2B5EF4-FFF2-40B4-BE49-F238E27FC236}">
                <a16:creationId xmlns:a16="http://schemas.microsoft.com/office/drawing/2014/main" id="{12BF42B6-1779-423F-B31A-91A4698403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1440" y="329997"/>
            <a:ext cx="1962393" cy="2527140"/>
          </a:xfrm>
          <a:prstGeom prst="rect">
            <a:avLst/>
          </a:prstGeom>
        </p:spPr>
      </p:pic>
      <p:pic>
        <p:nvPicPr>
          <p:cNvPr id="30" name="Imagem 29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AF505186-2F87-83F2-09AB-9E4FA1783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8361" y="353627"/>
            <a:ext cx="1935425" cy="2525347"/>
          </a:xfrm>
          <a:prstGeom prst="rect">
            <a:avLst/>
          </a:prstGeom>
        </p:spPr>
      </p:pic>
      <p:pic>
        <p:nvPicPr>
          <p:cNvPr id="32" name="Imagem 31" descr="Texto&#10;&#10;O conteúdo gerado por IA pode estar incorreto.">
            <a:extLst>
              <a:ext uri="{FF2B5EF4-FFF2-40B4-BE49-F238E27FC236}">
                <a16:creationId xmlns:a16="http://schemas.microsoft.com/office/drawing/2014/main" id="{9D0E43D8-6D99-947A-56E1-4727457364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563" y="3197167"/>
            <a:ext cx="3582627" cy="2230967"/>
          </a:xfrm>
          <a:prstGeom prst="rect">
            <a:avLst/>
          </a:prstGeom>
        </p:spPr>
      </p:pic>
      <p:pic>
        <p:nvPicPr>
          <p:cNvPr id="34" name="Imagem 33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71A1514D-A2DE-8705-5DD1-5677C57598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9192" y="3169838"/>
            <a:ext cx="3582627" cy="2258296"/>
          </a:xfrm>
          <a:prstGeom prst="rect">
            <a:avLst/>
          </a:prstGeom>
        </p:spPr>
      </p:pic>
      <p:pic>
        <p:nvPicPr>
          <p:cNvPr id="36" name="Imagem 35" descr="Tela de celular&#10;&#10;O conteúdo gerado por IA pode estar incorreto.">
            <a:extLst>
              <a:ext uri="{FF2B5EF4-FFF2-40B4-BE49-F238E27FC236}">
                <a16:creationId xmlns:a16="http://schemas.microsoft.com/office/drawing/2014/main" id="{A5BBDBEF-79F8-50DA-3CD8-E2FFDB85C5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373" y="5732614"/>
            <a:ext cx="3572817" cy="2256708"/>
          </a:xfrm>
          <a:prstGeom prst="rect">
            <a:avLst/>
          </a:prstGeom>
        </p:spPr>
      </p:pic>
      <p:pic>
        <p:nvPicPr>
          <p:cNvPr id="38" name="Imagem 37" descr="Tela de celular&#10;&#10;O conteúdo gerado por IA pode estar incorreto.">
            <a:extLst>
              <a:ext uri="{FF2B5EF4-FFF2-40B4-BE49-F238E27FC236}">
                <a16:creationId xmlns:a16="http://schemas.microsoft.com/office/drawing/2014/main" id="{D718D179-6847-C7BD-DF04-62C37E934A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1187" y="5688668"/>
            <a:ext cx="3618256" cy="2294144"/>
          </a:xfrm>
          <a:prstGeom prst="rect">
            <a:avLst/>
          </a:prstGeom>
        </p:spPr>
      </p:pic>
      <p:pic>
        <p:nvPicPr>
          <p:cNvPr id="42" name="Imagem 41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3E2386C-9C95-130D-7801-2BAF79B5F8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9689" y="5688668"/>
            <a:ext cx="3592130" cy="23008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29821"/>
            <a:ext cx="663499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 Jornada do Programador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26374"/>
            <a:ext cx="4347567" cy="8618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9174" y="5403652"/>
            <a:ext cx="295001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Sincronização do Banco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09174" y="5869424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Desafio com o arquivo gymlog.db que desatualizava após alterações.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009174" y="6688217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Solução: implementar rotina de "limpeza" do arquivo antigo.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326374"/>
            <a:ext cx="4347567" cy="86189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56741" y="5403652"/>
            <a:ext cx="352841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Depuração de Dependências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5356741" y="5869424"/>
            <a:ext cx="391679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Garantir que Maven e IntelliJ encontrassem as bibliotecas corretamente.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326374"/>
            <a:ext cx="4347567" cy="86189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04308" y="5403652"/>
            <a:ext cx="285011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Organização do Código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704308" y="5869424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Manter estrutura rigorosa de pacotes para facilitar manutenção.</a:t>
            </a:r>
            <a:endParaRPr lang="en-US" sz="1650" dirty="0"/>
          </a:p>
        </p:txBody>
      </p:sp>
      <p:pic>
        <p:nvPicPr>
          <p:cNvPr id="14" name="Imagem 13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51E15D53-63B2-6453-A36E-89C3F2334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0004" y="7639350"/>
            <a:ext cx="1938880" cy="4912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6001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Vamos ver a funcionar!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Agora, uma breve demonstração do fluxo completo do aplicativo GymTrack.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Demonstração ao vivo: criação de conta, visualização de treinos aleatórios, login e adição de novo treino.</a:t>
            </a:r>
            <a:endParaRPr lang="en-US" sz="1750" dirty="0"/>
          </a:p>
        </p:txBody>
      </p:sp>
      <p:pic>
        <p:nvPicPr>
          <p:cNvPr id="6" name="Imagem 5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5BED7D32-9E77-2655-FEA5-5758A76DC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3176" y="7546753"/>
            <a:ext cx="1938880" cy="4912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387</Words>
  <Application>Microsoft Office PowerPoint</Application>
  <PresentationFormat>Personalizar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Roboto</vt:lpstr>
      <vt:lpstr>Arial</vt:lpstr>
      <vt:lpstr>Saira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Jasmine de Sa Araujo</cp:lastModifiedBy>
  <cp:revision>2</cp:revision>
  <dcterms:created xsi:type="dcterms:W3CDTF">2025-06-22T03:53:48Z</dcterms:created>
  <dcterms:modified xsi:type="dcterms:W3CDTF">2025-06-22T04:30:49Z</dcterms:modified>
</cp:coreProperties>
</file>